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hyperlink" Target="https://imagej.nih.gov/ij/developer/macro/functions.html" TargetMode="External"/><Relationship Id="rId5" Type="http://schemas.openxmlformats.org/officeDocument/2006/relationships/image" Target="../media/image19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1.png"/><Relationship Id="rId6" Type="http://schemas.openxmlformats.org/officeDocument/2006/relationships/image" Target="../media/image19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image" Target="../media/image18.png"/><Relationship Id="rId4" Type="http://schemas.openxmlformats.org/officeDocument/2006/relationships/image" Target="../media/image28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3" Type="http://schemas.openxmlformats.org/officeDocument/2006/relationships/image" Target="../media/image18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3" Type="http://schemas.openxmlformats.org/officeDocument/2006/relationships/image" Target="../media/image18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3" Type="http://schemas.openxmlformats.org/officeDocument/2006/relationships/image" Target="../media/image18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3" Type="http://schemas.openxmlformats.org/officeDocument/2006/relationships/image" Target="../media/image18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3" Type="http://schemas.openxmlformats.org/officeDocument/2006/relationships/image" Target="../media/image18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3" Type="http://schemas.openxmlformats.org/officeDocument/2006/relationships/image" Target="../media/image18.png"/><Relationship Id="rId4" Type="http://schemas.openxmlformats.org/officeDocument/2006/relationships/image" Target="../media/image34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18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Relationship Id="rId3" Type="http://schemas.openxmlformats.org/officeDocument/2006/relationships/image" Target="../media/image1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Relationship Id="rId3" Type="http://schemas.openxmlformats.org/officeDocument/2006/relationships/image" Target="../media/image1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18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 Analysis on ImageJ</a:t>
            </a:r>
          </a:p>
        </p:txBody>
      </p:sp>
      <p:sp>
        <p:nvSpPr>
          <p:cNvPr id="120" name="Shape 120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Matheus Viana, IBM Research Brazil</a:t>
            </a:r>
          </a:p>
        </p:txBody>
      </p:sp>
      <p:pic>
        <p:nvPicPr>
          <p:cNvPr id="12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32650" y="6496050"/>
            <a:ext cx="1587500" cy="158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8900" y="6496050"/>
            <a:ext cx="3175000" cy="1587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 plugins</a:t>
            </a:r>
          </a:p>
        </p:txBody>
      </p:sp>
      <p:pic>
        <p:nvPicPr>
          <p:cNvPr id="18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1000" y="3460750"/>
            <a:ext cx="6940781" cy="5307060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Shape 189"/>
          <p:cNvSpPr/>
          <p:nvPr>
            <p:ph type="body" sz="quarter" idx="1"/>
          </p:nvPr>
        </p:nvSpPr>
        <p:spPr>
          <a:xfrm>
            <a:off x="985639" y="2299096"/>
            <a:ext cx="8780661" cy="875904"/>
          </a:xfrm>
          <a:prstGeom prst="rect">
            <a:avLst/>
          </a:prstGeom>
        </p:spPr>
        <p:txBody>
          <a:bodyPr/>
          <a:lstStyle/>
          <a:p>
            <a:pPr/>
            <a:r>
              <a:t>Colocalization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 plugins</a:t>
            </a:r>
          </a:p>
        </p:txBody>
      </p:sp>
      <p:sp>
        <p:nvSpPr>
          <p:cNvPr id="192" name="Shape 192"/>
          <p:cNvSpPr/>
          <p:nvPr>
            <p:ph type="body" sz="quarter" idx="1"/>
          </p:nvPr>
        </p:nvSpPr>
        <p:spPr>
          <a:xfrm>
            <a:off x="985639" y="2299096"/>
            <a:ext cx="8780661" cy="875904"/>
          </a:xfrm>
          <a:prstGeom prst="rect">
            <a:avLst/>
          </a:prstGeom>
        </p:spPr>
        <p:txBody>
          <a:bodyPr/>
          <a:lstStyle/>
          <a:p>
            <a:pPr/>
            <a:r>
              <a:t>Particle tracking</a:t>
            </a:r>
          </a:p>
        </p:txBody>
      </p:sp>
      <p:pic>
        <p:nvPicPr>
          <p:cNvPr id="19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85000" y="3778250"/>
            <a:ext cx="3200400" cy="481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85808" y="3778250"/>
            <a:ext cx="4629292" cy="4813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 plugins</a:t>
            </a:r>
          </a:p>
        </p:txBody>
      </p:sp>
      <p:sp>
        <p:nvSpPr>
          <p:cNvPr id="197" name="Shape 197"/>
          <p:cNvSpPr/>
          <p:nvPr>
            <p:ph type="body" sz="quarter" idx="1"/>
          </p:nvPr>
        </p:nvSpPr>
        <p:spPr>
          <a:xfrm>
            <a:off x="985639" y="2299096"/>
            <a:ext cx="8780661" cy="875904"/>
          </a:xfrm>
          <a:prstGeom prst="rect">
            <a:avLst/>
          </a:prstGeom>
        </p:spPr>
        <p:txBody>
          <a:bodyPr/>
          <a:lstStyle/>
          <a:p>
            <a:pPr/>
            <a:r>
              <a:t>3D visualization</a:t>
            </a:r>
          </a:p>
        </p:txBody>
      </p:sp>
      <p:pic>
        <p:nvPicPr>
          <p:cNvPr id="19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6066" y="3289300"/>
            <a:ext cx="7958668" cy="5969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start coding</a:t>
            </a:r>
          </a:p>
        </p:txBody>
      </p:sp>
      <p:sp>
        <p:nvSpPr>
          <p:cNvPr id="201" name="Shape 201"/>
          <p:cNvSpPr/>
          <p:nvPr/>
        </p:nvSpPr>
        <p:spPr>
          <a:xfrm>
            <a:off x="547129" y="2627523"/>
            <a:ext cx="6601942" cy="688554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File ↪ Open: Macro1.ijm</a:t>
            </a:r>
          </a:p>
        </p:txBody>
      </p:sp>
      <p:pic>
        <p:nvPicPr>
          <p:cNvPr id="20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51249" y="3886200"/>
            <a:ext cx="1916596" cy="19812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03" name="Shape 203"/>
          <p:cNvSpPr/>
          <p:nvPr/>
        </p:nvSpPr>
        <p:spPr>
          <a:xfrm>
            <a:off x="3231134" y="6330950"/>
            <a:ext cx="6542533" cy="6477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How do I know the commands?</a:t>
            </a:r>
          </a:p>
        </p:txBody>
      </p:sp>
      <p:sp>
        <p:nvSpPr>
          <p:cNvPr id="204" name="Shape 204"/>
          <p:cNvSpPr/>
          <p:nvPr/>
        </p:nvSpPr>
        <p:spPr>
          <a:xfrm>
            <a:off x="796087" y="7264400"/>
            <a:ext cx="11412627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Built-in Macro Functions - RSB Home Page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https://imagej.nih.gov/ij/developer/macro/functions.html</a:t>
            </a:r>
          </a:p>
        </p:txBody>
      </p:sp>
      <p:sp>
        <p:nvSpPr>
          <p:cNvPr id="205" name="Shape 205"/>
          <p:cNvSpPr/>
          <p:nvPr/>
        </p:nvSpPr>
        <p:spPr>
          <a:xfrm>
            <a:off x="5962675" y="8743950"/>
            <a:ext cx="1079450" cy="6477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Or…</a:t>
            </a:r>
          </a:p>
        </p:txBody>
      </p:sp>
      <p:pic>
        <p:nvPicPr>
          <p:cNvPr id="206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9750" y="3680513"/>
            <a:ext cx="8572500" cy="22860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2" grpId="2"/>
      <p:bldP build="whole" bldLvl="1" animBg="1" rev="0" advAuto="0" spid="206" grpId="1"/>
      <p:bldP build="whole" bldLvl="1" animBg="1" rev="0" advAuto="0" spid="204" grpId="4"/>
      <p:bldP build="whole" bldLvl="1" animBg="1" rev="0" advAuto="0" spid="203" grpId="3"/>
      <p:bldP build="whole" bldLvl="1" animBg="1" rev="0" advAuto="0" spid="205" grpId="5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start coding</a:t>
            </a:r>
          </a:p>
        </p:txBody>
      </p:sp>
      <p:pic>
        <p:nvPicPr>
          <p:cNvPr id="20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57478" y="2916967"/>
            <a:ext cx="8289844" cy="515388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10" name="Shape 210"/>
          <p:cNvSpPr/>
          <p:nvPr/>
        </p:nvSpPr>
        <p:spPr>
          <a:xfrm>
            <a:off x="6985000" y="4791131"/>
            <a:ext cx="3608462" cy="436748"/>
          </a:xfrm>
          <a:prstGeom prst="rect">
            <a:avLst/>
          </a:prstGeom>
          <a:solidFill>
            <a:schemeClr val="accent5">
              <a:alpha val="50000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1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80489" y="6699250"/>
            <a:ext cx="5274318" cy="25400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1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start coding</a:t>
            </a:r>
          </a:p>
        </p:txBody>
      </p:sp>
      <p:sp>
        <p:nvSpPr>
          <p:cNvPr id="214" name="Shape 214"/>
          <p:cNvSpPr/>
          <p:nvPr/>
        </p:nvSpPr>
        <p:spPr>
          <a:xfrm>
            <a:off x="814213" y="2652923"/>
            <a:ext cx="5407374" cy="688554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File ↪ New ↪ Image</a:t>
            </a:r>
          </a:p>
        </p:txBody>
      </p:sp>
      <p:pic>
        <p:nvPicPr>
          <p:cNvPr id="21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1305" y="3854270"/>
            <a:ext cx="2957245" cy="405165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219" name="Group 219"/>
          <p:cNvGrpSpPr/>
          <p:nvPr/>
        </p:nvGrpSpPr>
        <p:grpSpPr>
          <a:xfrm>
            <a:off x="7112000" y="2635250"/>
            <a:ext cx="5303297" cy="6442443"/>
            <a:chOff x="0" y="0"/>
            <a:chExt cx="5303296" cy="6442442"/>
          </a:xfrm>
        </p:grpSpPr>
        <p:pic>
          <p:nvPicPr>
            <p:cNvPr id="216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489" y="0"/>
              <a:ext cx="5274318" cy="2540000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pic>
          <p:nvPicPr>
            <p:cNvPr id="217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3902442"/>
              <a:ext cx="5303297" cy="2540001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218" name="Shape 218"/>
            <p:cNvSpPr/>
            <p:nvPr/>
          </p:nvSpPr>
          <p:spPr>
            <a:xfrm rot="5400000">
              <a:off x="2179515" y="2945407"/>
              <a:ext cx="944266" cy="573486"/>
            </a:xfrm>
            <a:prstGeom prst="rightArrow">
              <a:avLst>
                <a:gd name="adj1" fmla="val 32000"/>
                <a:gd name="adj2" fmla="val 105379"/>
              </a:avLst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220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8750" y="7312713"/>
            <a:ext cx="8572500" cy="22860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0" grpId="2"/>
      <p:bldP build="whole" bldLvl="1" animBg="1" rev="0" advAuto="0" spid="219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Towards automatic detection of cell division</a:t>
            </a:r>
          </a:p>
        </p:txBody>
      </p:sp>
      <p:pic>
        <p:nvPicPr>
          <p:cNvPr id="22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6600" y="3683000"/>
            <a:ext cx="3454400" cy="3276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02200" y="3683000"/>
            <a:ext cx="3454400" cy="3276600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Shape 225"/>
          <p:cNvSpPr/>
          <p:nvPr/>
        </p:nvSpPr>
        <p:spPr>
          <a:xfrm>
            <a:off x="1849069" y="2889250"/>
            <a:ext cx="117866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 = 1</a:t>
            </a:r>
          </a:p>
        </p:txBody>
      </p:sp>
      <p:sp>
        <p:nvSpPr>
          <p:cNvPr id="226" name="Shape 226"/>
          <p:cNvSpPr/>
          <p:nvPr/>
        </p:nvSpPr>
        <p:spPr>
          <a:xfrm>
            <a:off x="6040069" y="2889250"/>
            <a:ext cx="117866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 = 2</a:t>
            </a:r>
          </a:p>
        </p:txBody>
      </p:sp>
      <p:sp>
        <p:nvSpPr>
          <p:cNvPr id="227" name="Shape 227"/>
          <p:cNvSpPr/>
          <p:nvPr/>
        </p:nvSpPr>
        <p:spPr>
          <a:xfrm>
            <a:off x="9875570" y="2889250"/>
            <a:ext cx="138166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 = …</a:t>
            </a:r>
          </a:p>
        </p:txBody>
      </p:sp>
      <p:sp>
        <p:nvSpPr>
          <p:cNvPr id="228" name="Shape 228"/>
          <p:cNvSpPr/>
          <p:nvPr/>
        </p:nvSpPr>
        <p:spPr>
          <a:xfrm>
            <a:off x="10280650" y="4794250"/>
            <a:ext cx="5715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…</a:t>
            </a:r>
          </a:p>
        </p:txBody>
      </p:sp>
      <p:sp>
        <p:nvSpPr>
          <p:cNvPr id="229" name="Shape 229"/>
          <p:cNvSpPr/>
          <p:nvPr>
            <p:ph type="body" sz="quarter" idx="1"/>
          </p:nvPr>
        </p:nvSpPr>
        <p:spPr>
          <a:xfrm>
            <a:off x="985639" y="7125096"/>
            <a:ext cx="8780661" cy="875904"/>
          </a:xfrm>
          <a:prstGeom prst="rect">
            <a:avLst/>
          </a:prstGeom>
        </p:spPr>
        <p:txBody>
          <a:bodyPr/>
          <a:lstStyle/>
          <a:p>
            <a:pPr/>
            <a:r>
              <a:t>Cell segmentation</a:t>
            </a:r>
          </a:p>
        </p:txBody>
      </p:sp>
      <p:pic>
        <p:nvPicPr>
          <p:cNvPr id="23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600" y="3692723"/>
            <a:ext cx="3454400" cy="3276601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Shape 231"/>
          <p:cNvSpPr/>
          <p:nvPr/>
        </p:nvSpPr>
        <p:spPr>
          <a:xfrm>
            <a:off x="985639" y="7887096"/>
            <a:ext cx="8780661" cy="875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marL="444500" indent="-444500" algn="l">
              <a:spcBef>
                <a:spcPts val="4200"/>
              </a:spcBef>
              <a:buSzPct val="75000"/>
              <a:buChar char="•"/>
            </a:lvl1pPr>
          </a:lstStyle>
          <a:p>
            <a:pPr/>
            <a:r>
              <a:t>Cell tracking</a:t>
            </a:r>
          </a:p>
        </p:txBody>
      </p:sp>
      <p:sp>
        <p:nvSpPr>
          <p:cNvPr id="232" name="Shape 232"/>
          <p:cNvSpPr/>
          <p:nvPr/>
        </p:nvSpPr>
        <p:spPr>
          <a:xfrm>
            <a:off x="3774042" y="6504571"/>
            <a:ext cx="4226602" cy="1"/>
          </a:xfrm>
          <a:prstGeom prst="line">
            <a:avLst/>
          </a:prstGeom>
          <a:ln w="1143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grpSp>
        <p:nvGrpSpPr>
          <p:cNvPr id="237" name="Group 237"/>
          <p:cNvGrpSpPr/>
          <p:nvPr/>
        </p:nvGrpSpPr>
        <p:grpSpPr>
          <a:xfrm>
            <a:off x="985639" y="5295429"/>
            <a:ext cx="8780661" cy="4229571"/>
            <a:chOff x="0" y="0"/>
            <a:chExt cx="8780660" cy="4229570"/>
          </a:xfrm>
        </p:grpSpPr>
        <p:sp>
          <p:nvSpPr>
            <p:cNvPr id="233" name="Shape 233"/>
            <p:cNvSpPr/>
            <p:nvPr/>
          </p:nvSpPr>
          <p:spPr>
            <a:xfrm>
              <a:off x="0" y="3353667"/>
              <a:ext cx="8780661" cy="8759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marL="444500" indent="-444500" algn="l">
                <a:spcBef>
                  <a:spcPts val="4200"/>
                </a:spcBef>
                <a:buSzPct val="75000"/>
                <a:buChar char="•"/>
              </a:lvl1pPr>
            </a:lstStyle>
            <a:p>
              <a:pPr/>
              <a:r>
                <a:t>Track analysis</a:t>
              </a:r>
            </a:p>
          </p:txBody>
        </p:sp>
        <p:grpSp>
          <p:nvGrpSpPr>
            <p:cNvPr id="236" name="Group 236"/>
            <p:cNvGrpSpPr/>
            <p:nvPr/>
          </p:nvGrpSpPr>
          <p:grpSpPr>
            <a:xfrm>
              <a:off x="1264403" y="0"/>
              <a:ext cx="4224638" cy="269342"/>
              <a:chOff x="0" y="0"/>
              <a:chExt cx="4224637" cy="269341"/>
            </a:xfrm>
          </p:grpSpPr>
          <p:sp>
            <p:nvSpPr>
              <p:cNvPr id="234" name="Shape 234"/>
              <p:cNvSpPr/>
              <p:nvPr/>
            </p:nvSpPr>
            <p:spPr>
              <a:xfrm flipV="1">
                <a:off x="0" y="-1"/>
                <a:ext cx="4224638" cy="142344"/>
              </a:xfrm>
              <a:prstGeom prst="line">
                <a:avLst/>
              </a:prstGeom>
              <a:noFill/>
              <a:ln w="114300" cap="flat">
                <a:solidFill>
                  <a:schemeClr val="accent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235" name="Shape 235"/>
              <p:cNvSpPr/>
              <p:nvPr/>
            </p:nvSpPr>
            <p:spPr>
              <a:xfrm>
                <a:off x="0" y="127000"/>
                <a:ext cx="4224638" cy="142342"/>
              </a:xfrm>
              <a:prstGeom prst="line">
                <a:avLst/>
              </a:prstGeom>
              <a:noFill/>
              <a:ln w="114300" cap="flat">
                <a:solidFill>
                  <a:schemeClr val="accent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</p:grpSp>
      </p:grpSp>
      <p:sp>
        <p:nvSpPr>
          <p:cNvPr id="238" name="Shape 238"/>
          <p:cNvSpPr/>
          <p:nvPr/>
        </p:nvSpPr>
        <p:spPr>
          <a:xfrm>
            <a:off x="901464" y="7115373"/>
            <a:ext cx="4444579" cy="895351"/>
          </a:xfrm>
          <a:prstGeom prst="rect">
            <a:avLst/>
          </a:prstGeom>
          <a:solidFill>
            <a:schemeClr val="accent5">
              <a:alpha val="50000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xit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7" grpId="6"/>
      <p:bldP build="whole" bldLvl="1" animBg="1" rev="0" advAuto="0" spid="231" grpId="3"/>
      <p:bldP build="whole" bldLvl="1" animBg="1" rev="0" advAuto="0" spid="232" grpId="5"/>
      <p:bldP build="whole" bldLvl="1" animBg="1" rev="0" advAuto="0" spid="232" grpId="4"/>
      <p:bldP build="whole" bldLvl="1" animBg="1" rev="0" advAuto="0" spid="238" grpId="7"/>
      <p:bldP build="whole" bldLvl="1" animBg="1" rev="0" advAuto="0" spid="230" grpId="1"/>
      <p:bldP build="whole" bldLvl="1" animBg="1" rev="0" advAuto="0" spid="229" grpId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Towards automatic detection of cell division</a:t>
            </a:r>
          </a:p>
        </p:txBody>
      </p:sp>
      <p:sp>
        <p:nvSpPr>
          <p:cNvPr id="241" name="Shape 241"/>
          <p:cNvSpPr/>
          <p:nvPr/>
        </p:nvSpPr>
        <p:spPr>
          <a:xfrm>
            <a:off x="2505176" y="8667749"/>
            <a:ext cx="799444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29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Thanks to Carmen Candia and Marcos Nahmad</a:t>
            </a:r>
          </a:p>
        </p:txBody>
      </p:sp>
      <p:pic>
        <p:nvPicPr>
          <p:cNvPr id="24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5340" y="2728565"/>
            <a:ext cx="5814120" cy="581412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5" name="Group 245"/>
          <p:cNvGrpSpPr/>
          <p:nvPr/>
        </p:nvGrpSpPr>
        <p:grpSpPr>
          <a:xfrm>
            <a:off x="4914900" y="3932584"/>
            <a:ext cx="7924800" cy="3230216"/>
            <a:chOff x="0" y="0"/>
            <a:chExt cx="7924800" cy="3230215"/>
          </a:xfrm>
        </p:grpSpPr>
        <p:sp>
          <p:nvSpPr>
            <p:cNvPr id="243" name="Shape 243"/>
            <p:cNvSpPr/>
            <p:nvPr/>
          </p:nvSpPr>
          <p:spPr>
            <a:xfrm>
              <a:off x="0" y="0"/>
              <a:ext cx="1484115" cy="1323579"/>
            </a:xfrm>
            <a:prstGeom prst="rect">
              <a:avLst/>
            </a:prstGeom>
            <a:blipFill rotWithShape="1">
              <a:blip r:embed="rId3">
                <a:alphaModFix amt="47314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244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648200" y="410815"/>
              <a:ext cx="3276600" cy="2819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Automatic cell segmentation: Macro2.ijm</a:t>
            </a:r>
          </a:p>
        </p:txBody>
      </p:sp>
      <p:pic>
        <p:nvPicPr>
          <p:cNvPr id="24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2535" y="2660273"/>
            <a:ext cx="11464715" cy="619162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252" name="Group 252"/>
          <p:cNvGrpSpPr/>
          <p:nvPr/>
        </p:nvGrpSpPr>
        <p:grpSpPr>
          <a:xfrm>
            <a:off x="1286743" y="2670373"/>
            <a:ext cx="10876124" cy="5059860"/>
            <a:chOff x="0" y="0"/>
            <a:chExt cx="10876123" cy="5059858"/>
          </a:xfrm>
        </p:grpSpPr>
        <p:sp>
          <p:nvSpPr>
            <p:cNvPr id="249" name="Shape 249"/>
            <p:cNvSpPr/>
            <p:nvPr/>
          </p:nvSpPr>
          <p:spPr>
            <a:xfrm>
              <a:off x="0" y="0"/>
              <a:ext cx="10876124" cy="995859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r">
                <a:defRPr b="1"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Comments</a:t>
              </a:r>
            </a:p>
          </p:txBody>
        </p:sp>
        <p:sp>
          <p:nvSpPr>
            <p:cNvPr id="250" name="Shape 250"/>
            <p:cNvSpPr/>
            <p:nvPr/>
          </p:nvSpPr>
          <p:spPr>
            <a:xfrm>
              <a:off x="0" y="2032000"/>
              <a:ext cx="10876124" cy="995859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r">
                <a:defRPr b="1"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Comments</a:t>
              </a:r>
            </a:p>
          </p:txBody>
        </p:sp>
        <p:sp>
          <p:nvSpPr>
            <p:cNvPr id="251" name="Shape 251"/>
            <p:cNvSpPr/>
            <p:nvPr/>
          </p:nvSpPr>
          <p:spPr>
            <a:xfrm>
              <a:off x="0" y="4064000"/>
              <a:ext cx="10876124" cy="995859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r">
                <a:defRPr b="1"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Comments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2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6570">
              <a:defRPr sz="6800"/>
            </a:lvl1pPr>
          </a:lstStyle>
          <a:p>
            <a:pPr/>
            <a:r>
              <a:t>Automatic cell segmentation</a:t>
            </a:r>
          </a:p>
        </p:txBody>
      </p:sp>
      <p:pic>
        <p:nvPicPr>
          <p:cNvPr id="25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0100" y="3721100"/>
            <a:ext cx="3276600" cy="2819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62500" y="3721100"/>
            <a:ext cx="3276600" cy="2819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24900" y="3721100"/>
            <a:ext cx="3276600" cy="2819400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Shape 258"/>
          <p:cNvSpPr/>
          <p:nvPr/>
        </p:nvSpPr>
        <p:spPr>
          <a:xfrm>
            <a:off x="4119165" y="4971057"/>
            <a:ext cx="600870" cy="573486"/>
          </a:xfrm>
          <a:prstGeom prst="rightArrow">
            <a:avLst>
              <a:gd name="adj1" fmla="val 32000"/>
              <a:gd name="adj2" fmla="val 64600"/>
            </a:avLst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59" name="Shape 259"/>
          <p:cNvSpPr/>
          <p:nvPr/>
        </p:nvSpPr>
        <p:spPr>
          <a:xfrm>
            <a:off x="8094265" y="4971057"/>
            <a:ext cx="600870" cy="573486"/>
          </a:xfrm>
          <a:prstGeom prst="rightArrow">
            <a:avLst>
              <a:gd name="adj1" fmla="val 32000"/>
              <a:gd name="adj2" fmla="val 64600"/>
            </a:avLst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60" name="Shape 260"/>
          <p:cNvSpPr/>
          <p:nvPr/>
        </p:nvSpPr>
        <p:spPr>
          <a:xfrm>
            <a:off x="1273199" y="3086100"/>
            <a:ext cx="258440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Original Image</a:t>
            </a:r>
          </a:p>
        </p:txBody>
      </p:sp>
      <p:sp>
        <p:nvSpPr>
          <p:cNvPr id="261" name="Shape 261"/>
          <p:cNvSpPr/>
          <p:nvPr/>
        </p:nvSpPr>
        <p:spPr>
          <a:xfrm>
            <a:off x="5050879" y="3086100"/>
            <a:ext cx="280144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Noise reduction</a:t>
            </a:r>
          </a:p>
        </p:txBody>
      </p:sp>
      <p:sp>
        <p:nvSpPr>
          <p:cNvPr id="262" name="Shape 262"/>
          <p:cNvSpPr/>
          <p:nvPr/>
        </p:nvSpPr>
        <p:spPr>
          <a:xfrm>
            <a:off x="8574298" y="3086100"/>
            <a:ext cx="373020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Maxima Identification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About ImageJ</a:t>
            </a:r>
          </a:p>
        </p:txBody>
      </p:sp>
      <p:sp>
        <p:nvSpPr>
          <p:cNvPr id="125" name="Shape 125"/>
          <p:cNvSpPr/>
          <p:nvPr>
            <p:ph type="body" idx="1"/>
          </p:nvPr>
        </p:nvSpPr>
        <p:spPr>
          <a:xfrm>
            <a:off x="952500" y="349250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Great open-source environment for serious research</a:t>
            </a:r>
          </a:p>
          <a:p>
            <a:pPr/>
            <a:r>
              <a:t>Huge number of plugins ready to use</a:t>
            </a:r>
          </a:p>
          <a:p>
            <a:pPr/>
            <a:r>
              <a:t>Continuously growing</a:t>
            </a:r>
          </a:p>
        </p:txBody>
      </p:sp>
      <p:pic>
        <p:nvPicPr>
          <p:cNvPr id="12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2593858"/>
            <a:ext cx="8890000" cy="14196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465918"/>
            <a:ext cx="13004800" cy="4574364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Shape 2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Feature extraction: Macro3.ijm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7048" y="3941348"/>
            <a:ext cx="10050704" cy="509588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68" name="Shape 268"/>
          <p:cNvSpPr/>
          <p:nvPr/>
        </p:nvSpPr>
        <p:spPr>
          <a:xfrm rot="5400000">
            <a:off x="2023665" y="3193057"/>
            <a:ext cx="600870" cy="573486"/>
          </a:xfrm>
          <a:prstGeom prst="rightArrow">
            <a:avLst>
              <a:gd name="adj1" fmla="val 32000"/>
              <a:gd name="adj2" fmla="val 646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69" name="Shape 269"/>
          <p:cNvSpPr/>
          <p:nvPr/>
        </p:nvSpPr>
        <p:spPr>
          <a:xfrm>
            <a:off x="2609465" y="3117850"/>
            <a:ext cx="382347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Number of pixels</a:t>
            </a:r>
          </a:p>
        </p:txBody>
      </p:sp>
      <p:sp>
        <p:nvSpPr>
          <p:cNvPr id="270" name="Shape 2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Feature extraction: Macro3.ijm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7048" y="3941348"/>
            <a:ext cx="10050704" cy="509588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73" name="Shape 273"/>
          <p:cNvSpPr/>
          <p:nvPr/>
        </p:nvSpPr>
        <p:spPr>
          <a:xfrm rot="5400000">
            <a:off x="2785665" y="3193057"/>
            <a:ext cx="600870" cy="573486"/>
          </a:xfrm>
          <a:prstGeom prst="rightArrow">
            <a:avLst>
              <a:gd name="adj1" fmla="val 32000"/>
              <a:gd name="adj2" fmla="val 646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74" name="Shape 274"/>
          <p:cNvSpPr/>
          <p:nvPr/>
        </p:nvSpPr>
        <p:spPr>
          <a:xfrm>
            <a:off x="3294546" y="3117850"/>
            <a:ext cx="410430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Ellipse major axes</a:t>
            </a:r>
          </a:p>
        </p:txBody>
      </p:sp>
      <p:sp>
        <p:nvSpPr>
          <p:cNvPr id="275" name="Shape 275"/>
          <p:cNvSpPr/>
          <p:nvPr/>
        </p:nvSpPr>
        <p:spPr>
          <a:xfrm>
            <a:off x="8356600" y="2945399"/>
            <a:ext cx="1962150" cy="647701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76" name="Shape 276"/>
          <p:cNvSpPr/>
          <p:nvPr/>
        </p:nvSpPr>
        <p:spPr>
          <a:xfrm>
            <a:off x="8372375" y="2867495"/>
            <a:ext cx="193060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77" name="Shape 2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Feature extraction: Macro3.ijm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7048" y="3941348"/>
            <a:ext cx="10050704" cy="509588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80" name="Shape 280"/>
          <p:cNvSpPr/>
          <p:nvPr/>
        </p:nvSpPr>
        <p:spPr>
          <a:xfrm rot="5400000">
            <a:off x="3344465" y="3193057"/>
            <a:ext cx="600870" cy="573486"/>
          </a:xfrm>
          <a:prstGeom prst="rightArrow">
            <a:avLst>
              <a:gd name="adj1" fmla="val 32000"/>
              <a:gd name="adj2" fmla="val 646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81" name="Shape 281"/>
          <p:cNvSpPr/>
          <p:nvPr/>
        </p:nvSpPr>
        <p:spPr>
          <a:xfrm>
            <a:off x="3840844" y="3117850"/>
            <a:ext cx="412931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Ellipse minor axes</a:t>
            </a:r>
          </a:p>
        </p:txBody>
      </p:sp>
      <p:sp>
        <p:nvSpPr>
          <p:cNvPr id="282" name="Shape 282"/>
          <p:cNvSpPr/>
          <p:nvPr/>
        </p:nvSpPr>
        <p:spPr>
          <a:xfrm>
            <a:off x="8356600" y="2945399"/>
            <a:ext cx="1962150" cy="647701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83" name="Shape 283"/>
          <p:cNvSpPr/>
          <p:nvPr/>
        </p:nvSpPr>
        <p:spPr>
          <a:xfrm>
            <a:off x="10569475" y="3061402"/>
            <a:ext cx="1" cy="5172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84" name="Shape 2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Feature extraction: Macro3.ijm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7048" y="3941348"/>
            <a:ext cx="10050704" cy="509588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87" name="Shape 287"/>
          <p:cNvSpPr/>
          <p:nvPr/>
        </p:nvSpPr>
        <p:spPr>
          <a:xfrm rot="5400000">
            <a:off x="4106465" y="3193057"/>
            <a:ext cx="600870" cy="573486"/>
          </a:xfrm>
          <a:prstGeom prst="rightArrow">
            <a:avLst>
              <a:gd name="adj1" fmla="val 32000"/>
              <a:gd name="adj2" fmla="val 646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88" name="Shape 288"/>
          <p:cNvSpPr/>
          <p:nvPr/>
        </p:nvSpPr>
        <p:spPr>
          <a:xfrm>
            <a:off x="4628852" y="3117850"/>
            <a:ext cx="407729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Ellipse orientation</a:t>
            </a:r>
          </a:p>
        </p:txBody>
      </p:sp>
      <p:sp>
        <p:nvSpPr>
          <p:cNvPr id="289" name="Shape 2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Feature extraction: Macro3.ijm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7048" y="3941348"/>
            <a:ext cx="10050704" cy="509588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92" name="Shape 292"/>
          <p:cNvSpPr/>
          <p:nvPr/>
        </p:nvSpPr>
        <p:spPr>
          <a:xfrm rot="5400000">
            <a:off x="4868465" y="3193057"/>
            <a:ext cx="600870" cy="573486"/>
          </a:xfrm>
          <a:prstGeom prst="rightArrow">
            <a:avLst>
              <a:gd name="adj1" fmla="val 32000"/>
              <a:gd name="adj2" fmla="val 646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93" name="Shape 293"/>
          <p:cNvSpPr/>
          <p:nvPr/>
        </p:nvSpPr>
        <p:spPr>
          <a:xfrm>
            <a:off x="5631581" y="3117850"/>
            <a:ext cx="511983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Circularity (1 for circle)</a:t>
            </a:r>
          </a:p>
        </p:txBody>
      </p:sp>
      <p:sp>
        <p:nvSpPr>
          <p:cNvPr id="294" name="Shape 2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Feature extraction: Macro3.ijm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7048" y="3941348"/>
            <a:ext cx="10050704" cy="509588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97" name="Shape 297"/>
          <p:cNvSpPr/>
          <p:nvPr/>
        </p:nvSpPr>
        <p:spPr>
          <a:xfrm rot="5400000">
            <a:off x="5503465" y="3193057"/>
            <a:ext cx="600870" cy="573486"/>
          </a:xfrm>
          <a:prstGeom prst="rightArrow">
            <a:avLst>
              <a:gd name="adj1" fmla="val 32000"/>
              <a:gd name="adj2" fmla="val 646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98" name="Shape 298"/>
          <p:cNvSpPr/>
          <p:nvPr/>
        </p:nvSpPr>
        <p:spPr>
          <a:xfrm>
            <a:off x="6064076" y="3117850"/>
            <a:ext cx="577884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Aspect ratio (Major/Minor)</a:t>
            </a:r>
          </a:p>
        </p:txBody>
      </p:sp>
      <p:sp>
        <p:nvSpPr>
          <p:cNvPr id="299" name="Shape 2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Feature extraction: Macro3.ijm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7048" y="3941348"/>
            <a:ext cx="10050704" cy="509588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302" name="Shape 302"/>
          <p:cNvSpPr/>
          <p:nvPr/>
        </p:nvSpPr>
        <p:spPr>
          <a:xfrm rot="5400000">
            <a:off x="6163865" y="3193057"/>
            <a:ext cx="600870" cy="573486"/>
          </a:xfrm>
          <a:prstGeom prst="rightArrow">
            <a:avLst>
              <a:gd name="adj1" fmla="val 32000"/>
              <a:gd name="adj2" fmla="val 646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03" name="Shape 303"/>
          <p:cNvSpPr/>
          <p:nvPr/>
        </p:nvSpPr>
        <p:spPr>
          <a:xfrm>
            <a:off x="6694549" y="3117850"/>
            <a:ext cx="596570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Roundness (inverse of AR)</a:t>
            </a:r>
          </a:p>
        </p:txBody>
      </p:sp>
      <p:sp>
        <p:nvSpPr>
          <p:cNvPr id="304" name="Shape 3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Feature extraction: Macro3.ijm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7048" y="3941348"/>
            <a:ext cx="10050704" cy="509588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307" name="Shape 307"/>
          <p:cNvSpPr/>
          <p:nvPr/>
        </p:nvSpPr>
        <p:spPr>
          <a:xfrm rot="5400000">
            <a:off x="6798865" y="3193057"/>
            <a:ext cx="600870" cy="573486"/>
          </a:xfrm>
          <a:prstGeom prst="rightArrow">
            <a:avLst>
              <a:gd name="adj1" fmla="val 32000"/>
              <a:gd name="adj2" fmla="val 646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08" name="Shape 308"/>
          <p:cNvSpPr/>
          <p:nvPr/>
        </p:nvSpPr>
        <p:spPr>
          <a:xfrm>
            <a:off x="7532154" y="3117850"/>
            <a:ext cx="429049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Area / Convex Area</a:t>
            </a:r>
          </a:p>
        </p:txBody>
      </p:sp>
      <p:pic>
        <p:nvPicPr>
          <p:cNvPr id="30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44800" y="2743589"/>
            <a:ext cx="2574661" cy="1051321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Shape 3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Feature extraction: Macro3.ijm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Displaying the results: Macro4.ijm</a:t>
            </a:r>
          </a:p>
        </p:txBody>
      </p:sp>
      <p:pic>
        <p:nvPicPr>
          <p:cNvPr id="31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811596"/>
            <a:ext cx="13004800" cy="68228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37450" y="6235700"/>
            <a:ext cx="5397500" cy="1600200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Shape 315"/>
          <p:cNvSpPr/>
          <p:nvPr/>
        </p:nvSpPr>
        <p:spPr>
          <a:xfrm>
            <a:off x="4241800" y="8331200"/>
            <a:ext cx="1270000" cy="683618"/>
          </a:xfrm>
          <a:prstGeom prst="rect">
            <a:avLst/>
          </a:prstGeom>
          <a:blipFill>
            <a:blip r:embed="rId4">
              <a:alphaModFix amt="54603"/>
            </a:blip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4" grpId="1"/>
      <p:bldP build="whole" bldLvl="1" animBg="1" rev="0" advAuto="0" spid="315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About ImageJ</a:t>
            </a:r>
          </a:p>
        </p:txBody>
      </p:sp>
      <p:pic>
        <p:nvPicPr>
          <p:cNvPr id="12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2593858"/>
            <a:ext cx="8890000" cy="14196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8116" y="4657358"/>
            <a:ext cx="2247108" cy="471524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31" name="Shape 131"/>
          <p:cNvSpPr/>
          <p:nvPr>
            <p:ph type="body" sz="half" idx="1"/>
          </p:nvPr>
        </p:nvSpPr>
        <p:spPr>
          <a:xfrm>
            <a:off x="4274343" y="3492500"/>
            <a:ext cx="7777957" cy="6286500"/>
          </a:xfrm>
          <a:prstGeom prst="rect">
            <a:avLst/>
          </a:prstGeom>
        </p:spPr>
        <p:txBody>
          <a:bodyPr/>
          <a:lstStyle/>
          <a:p>
            <a:pPr/>
            <a:r>
              <a:t>Import pretty much any image type</a:t>
            </a:r>
          </a:p>
          <a:p>
            <a:pPr/>
            <a:r>
              <a:t>Export pretty much to any image type</a:t>
            </a:r>
          </a:p>
        </p:txBody>
      </p:sp>
      <p:sp>
        <p:nvSpPr>
          <p:cNvPr id="132" name="Shape 132"/>
          <p:cNvSpPr/>
          <p:nvPr/>
        </p:nvSpPr>
        <p:spPr>
          <a:xfrm flipV="1">
            <a:off x="661888" y="2727269"/>
            <a:ext cx="1559124" cy="179997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133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1394542" y="6841392"/>
            <a:ext cx="4983316" cy="1651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Displaying the results: Macro4.ijm</a:t>
            </a:r>
          </a:p>
        </p:txBody>
      </p:sp>
      <p:pic>
        <p:nvPicPr>
          <p:cNvPr id="31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345711"/>
            <a:ext cx="13004800" cy="306217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43490" y="6664648"/>
            <a:ext cx="6602210" cy="274605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9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Displaying the results: Macro4.ijm</a:t>
            </a:r>
          </a:p>
        </p:txBody>
      </p:sp>
      <p:pic>
        <p:nvPicPr>
          <p:cNvPr id="32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205979"/>
            <a:ext cx="13004800" cy="63896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Displaying the results: Macro4.ijm</a:t>
            </a:r>
          </a:p>
        </p:txBody>
      </p:sp>
      <p:pic>
        <p:nvPicPr>
          <p:cNvPr id="32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25700" y="6007100"/>
            <a:ext cx="3276600" cy="2819400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Shape 326"/>
          <p:cNvSpPr/>
          <p:nvPr/>
        </p:nvSpPr>
        <p:spPr>
          <a:xfrm>
            <a:off x="6278165" y="7130057"/>
            <a:ext cx="600870" cy="573486"/>
          </a:xfrm>
          <a:prstGeom prst="rightArrow">
            <a:avLst>
              <a:gd name="adj1" fmla="val 32000"/>
              <a:gd name="adj2" fmla="val 646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32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60108" y="5995466"/>
            <a:ext cx="3276601" cy="281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169900" y="1993899"/>
            <a:ext cx="3276600" cy="281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0" y="3219100"/>
            <a:ext cx="13004800" cy="2299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Macro5.ijm: All together</a:t>
            </a:r>
          </a:p>
        </p:txBody>
      </p:sp>
      <p:pic>
        <p:nvPicPr>
          <p:cNvPr id="33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25700" y="4864100"/>
            <a:ext cx="3276600" cy="2819400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Shape 333"/>
          <p:cNvSpPr/>
          <p:nvPr/>
        </p:nvSpPr>
        <p:spPr>
          <a:xfrm>
            <a:off x="6278165" y="5987057"/>
            <a:ext cx="600870" cy="573486"/>
          </a:xfrm>
          <a:prstGeom prst="rightArrow">
            <a:avLst>
              <a:gd name="adj1" fmla="val 32000"/>
              <a:gd name="adj2" fmla="val 646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334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60108" y="4852466"/>
            <a:ext cx="3276601" cy="281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60108" y="4852466"/>
            <a:ext cx="3276601" cy="2819401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Shape 336"/>
          <p:cNvSpPr/>
          <p:nvPr/>
        </p:nvSpPr>
        <p:spPr>
          <a:xfrm>
            <a:off x="405637" y="2882900"/>
            <a:ext cx="12193525" cy="1193801"/>
          </a:xfrm>
          <a:prstGeom prst="rect">
            <a:avLst/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Can you change Macro5.ijm to color the cells according to their aspect ratio instead of Area?</a:t>
            </a:r>
          </a:p>
        </p:txBody>
      </p:sp>
      <p:sp>
        <p:nvSpPr>
          <p:cNvPr id="337" name="Shape 337"/>
          <p:cNvSpPr/>
          <p:nvPr/>
        </p:nvSpPr>
        <p:spPr>
          <a:xfrm>
            <a:off x="4018432" y="8362950"/>
            <a:ext cx="4967936" cy="647701"/>
          </a:xfrm>
          <a:prstGeom prst="rect">
            <a:avLst/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Thanks. Any questions?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7" grpId="2"/>
      <p:bldP build="whole" bldLvl="1" animBg="1" rev="0" advAuto="0" spid="33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About ImageJ</a:t>
            </a:r>
          </a:p>
        </p:txBody>
      </p:sp>
      <p:pic>
        <p:nvPicPr>
          <p:cNvPr id="13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2593858"/>
            <a:ext cx="8890000" cy="1419609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Shape 138"/>
          <p:cNvSpPr/>
          <p:nvPr/>
        </p:nvSpPr>
        <p:spPr>
          <a:xfrm flipV="1">
            <a:off x="661888" y="2714426"/>
            <a:ext cx="2271812" cy="180011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9" name="Shape 139"/>
          <p:cNvSpPr/>
          <p:nvPr>
            <p:ph type="body" sz="quarter" idx="1"/>
          </p:nvPr>
        </p:nvSpPr>
        <p:spPr>
          <a:xfrm>
            <a:off x="4287639" y="4712096"/>
            <a:ext cx="8780661" cy="875904"/>
          </a:xfrm>
          <a:prstGeom prst="rect">
            <a:avLst/>
          </a:prstGeom>
        </p:spPr>
        <p:txBody>
          <a:bodyPr/>
          <a:lstStyle/>
          <a:p>
            <a:pPr/>
            <a:r>
              <a:t>Copy/Paste</a:t>
            </a:r>
          </a:p>
        </p:txBody>
      </p:sp>
      <p:pic>
        <p:nvPicPr>
          <p:cNvPr id="14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9451" y="4650866"/>
            <a:ext cx="2110246" cy="396976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41" name="Shape 141"/>
          <p:cNvSpPr/>
          <p:nvPr/>
        </p:nvSpPr>
        <p:spPr>
          <a:xfrm>
            <a:off x="4287639" y="5601096"/>
            <a:ext cx="8780661" cy="875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marL="444500" indent="-444500" algn="l">
              <a:spcBef>
                <a:spcPts val="4200"/>
              </a:spcBef>
              <a:buSzPct val="75000"/>
              <a:buChar char="•"/>
            </a:lvl1pPr>
          </a:lstStyle>
          <a:p>
            <a:pPr/>
            <a:r>
              <a:t>Copy to System</a:t>
            </a:r>
          </a:p>
        </p:txBody>
      </p:sp>
      <p:sp>
        <p:nvSpPr>
          <p:cNvPr id="142" name="Shape 142"/>
          <p:cNvSpPr/>
          <p:nvPr/>
        </p:nvSpPr>
        <p:spPr>
          <a:xfrm>
            <a:off x="584200" y="6502400"/>
            <a:ext cx="2060749" cy="1419608"/>
          </a:xfrm>
          <a:prstGeom prst="rect">
            <a:avLst/>
          </a:prstGeom>
          <a:solidFill>
            <a:schemeClr val="accent5">
              <a:alpha val="50000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3" name="Shape 143"/>
          <p:cNvSpPr/>
          <p:nvPr/>
        </p:nvSpPr>
        <p:spPr>
          <a:xfrm>
            <a:off x="4287639" y="6744096"/>
            <a:ext cx="8780661" cy="875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marL="444500" indent="-444500" algn="l">
              <a:spcBef>
                <a:spcPts val="4200"/>
              </a:spcBef>
              <a:buSzPct val="75000"/>
              <a:buChar char="•"/>
            </a:lvl1pPr>
          </a:lstStyle>
          <a:p>
            <a:pPr/>
            <a:r>
              <a:t>Important when dealing with ROIs</a:t>
            </a:r>
          </a:p>
        </p:txBody>
      </p:sp>
      <p:pic>
        <p:nvPicPr>
          <p:cNvPr id="144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1394542" y="6841392"/>
            <a:ext cx="4983316" cy="1651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About ImageJ</a:t>
            </a:r>
          </a:p>
        </p:txBody>
      </p:sp>
      <p:pic>
        <p:nvPicPr>
          <p:cNvPr id="14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2593858"/>
            <a:ext cx="8890000" cy="1419609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hape 149"/>
          <p:cNvSpPr/>
          <p:nvPr/>
        </p:nvSpPr>
        <p:spPr>
          <a:xfrm flipV="1">
            <a:off x="661888" y="2788357"/>
            <a:ext cx="2895303" cy="173888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50" name="Shape 150"/>
          <p:cNvSpPr/>
          <p:nvPr>
            <p:ph type="body" sz="half" idx="1"/>
          </p:nvPr>
        </p:nvSpPr>
        <p:spPr>
          <a:xfrm>
            <a:off x="4208671" y="4712096"/>
            <a:ext cx="7843629" cy="4688922"/>
          </a:xfrm>
          <a:prstGeom prst="rect">
            <a:avLst/>
          </a:prstGeom>
        </p:spPr>
        <p:txBody>
          <a:bodyPr/>
          <a:lstStyle/>
          <a:p>
            <a:pPr/>
            <a:r>
              <a:t>Type convertion (8bits, 16bits, RGB)</a:t>
            </a:r>
          </a:p>
          <a:p>
            <a:pPr/>
            <a:r>
              <a:t>Merge and split channels</a:t>
            </a:r>
          </a:p>
          <a:p>
            <a:pPr/>
            <a:r>
              <a:t>Stack: Max projections</a:t>
            </a:r>
          </a:p>
          <a:p>
            <a:pPr/>
            <a:r>
              <a:t>Scale, rotate, flip</a:t>
            </a:r>
          </a:p>
        </p:txBody>
      </p:sp>
      <p:pic>
        <p:nvPicPr>
          <p:cNvPr id="15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7519" y="4555532"/>
            <a:ext cx="1907033" cy="500205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52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1394542" y="6841392"/>
            <a:ext cx="4983316" cy="1651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About ImageJ</a:t>
            </a:r>
          </a:p>
        </p:txBody>
      </p:sp>
      <p:pic>
        <p:nvPicPr>
          <p:cNvPr id="15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2593858"/>
            <a:ext cx="8890000" cy="1419609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hape 157"/>
          <p:cNvSpPr/>
          <p:nvPr/>
        </p:nvSpPr>
        <p:spPr>
          <a:xfrm flipV="1">
            <a:off x="661888" y="2788357"/>
            <a:ext cx="3888086" cy="173888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58" name="Shape 158"/>
          <p:cNvSpPr/>
          <p:nvPr>
            <p:ph type="body" sz="half" idx="1"/>
          </p:nvPr>
        </p:nvSpPr>
        <p:spPr>
          <a:xfrm>
            <a:off x="4192091" y="4712096"/>
            <a:ext cx="7860209" cy="4688922"/>
          </a:xfrm>
          <a:prstGeom prst="rect">
            <a:avLst/>
          </a:prstGeom>
        </p:spPr>
        <p:txBody>
          <a:bodyPr/>
          <a:lstStyle/>
          <a:p>
            <a:pPr/>
            <a:r>
              <a:t>Smooth, sharpen, find edges</a:t>
            </a:r>
          </a:p>
          <a:p>
            <a:pPr/>
            <a:r>
              <a:t>Image operations: sum, multiplication</a:t>
            </a:r>
          </a:p>
          <a:p>
            <a:pPr/>
            <a:r>
              <a:t>Morphological operations: erode, dilate</a:t>
            </a:r>
          </a:p>
        </p:txBody>
      </p:sp>
      <p:pic>
        <p:nvPicPr>
          <p:cNvPr id="15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173" y="4712096"/>
            <a:ext cx="3021749" cy="468892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60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1394542" y="6841392"/>
            <a:ext cx="4983316" cy="1651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About ImageJ</a:t>
            </a:r>
          </a:p>
        </p:txBody>
      </p:sp>
      <p:pic>
        <p:nvPicPr>
          <p:cNvPr id="16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2593858"/>
            <a:ext cx="8890000" cy="1419609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hape 165"/>
          <p:cNvSpPr/>
          <p:nvPr/>
        </p:nvSpPr>
        <p:spPr>
          <a:xfrm flipV="1">
            <a:off x="661888" y="2788357"/>
            <a:ext cx="4853980" cy="173888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66" name="Shape 166"/>
          <p:cNvSpPr/>
          <p:nvPr>
            <p:ph type="body" sz="quarter" idx="1"/>
          </p:nvPr>
        </p:nvSpPr>
        <p:spPr>
          <a:xfrm>
            <a:off x="4287639" y="4712096"/>
            <a:ext cx="8780661" cy="1688150"/>
          </a:xfrm>
          <a:prstGeom prst="rect">
            <a:avLst/>
          </a:prstGeom>
        </p:spPr>
        <p:txBody>
          <a:bodyPr/>
          <a:lstStyle/>
          <a:p>
            <a:pPr/>
            <a:r>
              <a:t>Feature extraction</a:t>
            </a:r>
          </a:p>
        </p:txBody>
      </p:sp>
      <p:pic>
        <p:nvPicPr>
          <p:cNvPr id="16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0891" y="4712096"/>
            <a:ext cx="2166794" cy="655000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68" name="Shape 168"/>
          <p:cNvSpPr/>
          <p:nvPr/>
        </p:nvSpPr>
        <p:spPr>
          <a:xfrm>
            <a:off x="381000" y="4712096"/>
            <a:ext cx="2096766" cy="1562781"/>
          </a:xfrm>
          <a:prstGeom prst="rect">
            <a:avLst/>
          </a:prstGeom>
          <a:solidFill>
            <a:schemeClr val="accent5">
              <a:alpha val="50000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9" name="Shape 169"/>
          <p:cNvSpPr/>
          <p:nvPr/>
        </p:nvSpPr>
        <p:spPr>
          <a:xfrm>
            <a:off x="4287639" y="6871096"/>
            <a:ext cx="8780661" cy="1688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marL="444500" indent="-444500" algn="l">
              <a:spcBef>
                <a:spcPts val="4200"/>
              </a:spcBef>
              <a:buSzPct val="75000"/>
              <a:buChar char="•"/>
            </a:lvl1pPr>
          </a:lstStyle>
          <a:p>
            <a:pPr/>
            <a:r>
              <a:t>Plugins incorporated into ImageJ</a:t>
            </a:r>
          </a:p>
        </p:txBody>
      </p:sp>
      <p:pic>
        <p:nvPicPr>
          <p:cNvPr id="170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1394542" y="6841392"/>
            <a:ext cx="4983316" cy="1651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About ImageJ</a:t>
            </a:r>
          </a:p>
        </p:txBody>
      </p:sp>
      <p:pic>
        <p:nvPicPr>
          <p:cNvPr id="17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2593858"/>
            <a:ext cx="8890000" cy="1419609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Shape 175"/>
          <p:cNvSpPr/>
          <p:nvPr/>
        </p:nvSpPr>
        <p:spPr>
          <a:xfrm flipV="1">
            <a:off x="661888" y="2788357"/>
            <a:ext cx="5996782" cy="173888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17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437" y="4712096"/>
            <a:ext cx="3212726" cy="97536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77" name="Shape 177"/>
          <p:cNvSpPr/>
          <p:nvPr/>
        </p:nvSpPr>
        <p:spPr>
          <a:xfrm>
            <a:off x="127000" y="4712096"/>
            <a:ext cx="3124672" cy="1822338"/>
          </a:xfrm>
          <a:prstGeom prst="rect">
            <a:avLst/>
          </a:prstGeom>
          <a:solidFill>
            <a:schemeClr val="accent5">
              <a:alpha val="50000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8" name="Shape 178"/>
          <p:cNvSpPr/>
          <p:nvPr>
            <p:ph type="body" sz="quarter" idx="1"/>
          </p:nvPr>
        </p:nvSpPr>
        <p:spPr>
          <a:xfrm>
            <a:off x="4287639" y="5220096"/>
            <a:ext cx="8780661" cy="875904"/>
          </a:xfrm>
          <a:prstGeom prst="rect">
            <a:avLst/>
          </a:prstGeom>
        </p:spPr>
        <p:txBody>
          <a:bodyPr/>
          <a:lstStyle/>
          <a:p>
            <a:pPr/>
            <a:r>
              <a:t>Macros programming</a:t>
            </a:r>
          </a:p>
        </p:txBody>
      </p:sp>
      <p:sp>
        <p:nvSpPr>
          <p:cNvPr id="179" name="Shape 179"/>
          <p:cNvSpPr/>
          <p:nvPr/>
        </p:nvSpPr>
        <p:spPr>
          <a:xfrm>
            <a:off x="4287639" y="7506096"/>
            <a:ext cx="8780661" cy="875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marL="444500" indent="-444500" algn="l">
              <a:spcBef>
                <a:spcPts val="4200"/>
              </a:spcBef>
              <a:buSzPct val="75000"/>
              <a:buChar char="•"/>
            </a:lvl1pPr>
          </a:lstStyle>
          <a:p>
            <a:pPr/>
            <a:r>
              <a:t>Ready to use plugins</a:t>
            </a:r>
          </a:p>
        </p:txBody>
      </p:sp>
      <p:pic>
        <p:nvPicPr>
          <p:cNvPr id="180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1394542" y="6841392"/>
            <a:ext cx="4983316" cy="1651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 plugins</a:t>
            </a:r>
          </a:p>
        </p:txBody>
      </p:sp>
      <p:pic>
        <p:nvPicPr>
          <p:cNvPr id="18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3726" y="3696837"/>
            <a:ext cx="6716811" cy="5341559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Shape 185"/>
          <p:cNvSpPr/>
          <p:nvPr>
            <p:ph type="body" sz="quarter" idx="1"/>
          </p:nvPr>
        </p:nvSpPr>
        <p:spPr>
          <a:xfrm>
            <a:off x="985639" y="2299096"/>
            <a:ext cx="8780661" cy="875904"/>
          </a:xfrm>
          <a:prstGeom prst="rect">
            <a:avLst/>
          </a:prstGeom>
        </p:spPr>
        <p:txBody>
          <a:bodyPr/>
          <a:lstStyle/>
          <a:p>
            <a:pPr/>
            <a:r>
              <a:t>Spectral lifetime image analysis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